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02/04/1440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Autofit/>
          </a:bodyPr>
          <a:lstStyle/>
          <a:p>
            <a:pPr algn="r"/>
            <a:r>
              <a:rPr lang="ar-SA" sz="3200" b="1" u="sng" dirty="0" smtClean="0">
                <a:solidFill>
                  <a:srgbClr val="0070C0"/>
                </a:solidFill>
              </a:rPr>
              <a:t>وهناك شروط يجب توافرها في الاختبار </a:t>
            </a:r>
            <a:r>
              <a:rPr lang="ar-SA" sz="3200" b="1" u="sng" dirty="0" err="1" smtClean="0">
                <a:solidFill>
                  <a:srgbClr val="0070C0"/>
                </a:solidFill>
              </a:rPr>
              <a:t>السوسيومتري</a:t>
            </a:r>
            <a:r>
              <a:rPr lang="ar-SA" sz="3200" b="1" u="sng" dirty="0" smtClean="0">
                <a:solidFill>
                  <a:srgbClr val="0070C0"/>
                </a:solidFill>
              </a:rPr>
              <a:t> نلخصها بما يأتي : </a:t>
            </a:r>
            <a:r>
              <a:rPr lang="en-US" sz="3200" dirty="0" smtClean="0"/>
              <a:t/>
            </a:r>
            <a:br>
              <a:rPr lang="en-US" sz="3200" dirty="0" smtClean="0"/>
            </a:br>
            <a:r>
              <a:rPr lang="ar-IQ" sz="3200" dirty="0" smtClean="0">
                <a:solidFill>
                  <a:srgbClr val="FF0000"/>
                </a:solidFill>
              </a:rPr>
              <a:t>1) </a:t>
            </a:r>
            <a:r>
              <a:rPr lang="ar-SA" sz="3200" dirty="0" smtClean="0"/>
              <a:t>إجراء الاختبار في جو يطمئن معه أفراد الفريق على عدم إفشاء اختياراتهم أو رفضها .</a:t>
            </a:r>
            <a:r>
              <a:rPr lang="en-US" sz="3200" dirty="0" smtClean="0"/>
              <a:t/>
            </a:r>
            <a:br>
              <a:rPr lang="en-US" sz="3200" dirty="0" smtClean="0"/>
            </a:br>
            <a:r>
              <a:rPr lang="ar-IQ" sz="3200" dirty="0" smtClean="0">
                <a:solidFill>
                  <a:srgbClr val="FF0000"/>
                </a:solidFill>
              </a:rPr>
              <a:t>2) </a:t>
            </a:r>
            <a:r>
              <a:rPr lang="ar-SA" sz="3200" dirty="0" smtClean="0"/>
              <a:t>ضرورة تحديد الجماعة التي يمكن للفرد أن يختار أفرادها أو يرفضهم مثل تحديد حدود الجماعة بالفريق الرياضي الواحد .</a:t>
            </a:r>
            <a:r>
              <a:rPr lang="en-US" sz="3200" dirty="0" smtClean="0"/>
              <a:t/>
            </a:r>
            <a:br>
              <a:rPr lang="en-US" sz="3200" dirty="0" smtClean="0"/>
            </a:br>
            <a:r>
              <a:rPr lang="ar-IQ" sz="3200" dirty="0" smtClean="0">
                <a:solidFill>
                  <a:srgbClr val="FF0000"/>
                </a:solidFill>
              </a:rPr>
              <a:t>3) </a:t>
            </a:r>
            <a:r>
              <a:rPr lang="ar-SA" sz="3200" dirty="0" smtClean="0"/>
              <a:t>تحديد الموقف الاجتماعي ، فمثلا قد يكون الموقف الاجتماعي بالنسبة للفريق هو اللعب بجوار لاعب معين أو مشاركة اللاعب لزميل آخر في غرفة واحدة في المنافسات الخارجية.</a:t>
            </a:r>
            <a:r>
              <a:rPr lang="en-US" sz="3200" dirty="0" smtClean="0"/>
              <a:t/>
            </a:r>
            <a:br>
              <a:rPr lang="en-US" sz="3200" dirty="0" smtClean="0"/>
            </a:br>
            <a:r>
              <a:rPr lang="ar-IQ" sz="3200" dirty="0" smtClean="0">
                <a:solidFill>
                  <a:srgbClr val="FF0000"/>
                </a:solidFill>
              </a:rPr>
              <a:t>4) </a:t>
            </a:r>
            <a:r>
              <a:rPr lang="ar-SA" sz="3200" dirty="0" smtClean="0"/>
              <a:t>من الضروري أن يشعر اللاعبون أن الاختبار له نتائج تعود عليهم بالفائدة .</a:t>
            </a:r>
            <a:r>
              <a:rPr lang="en-US" sz="3200" dirty="0" smtClean="0"/>
              <a:t/>
            </a:r>
            <a:br>
              <a:rPr lang="en-US" sz="3200" dirty="0" smtClean="0"/>
            </a:br>
            <a:r>
              <a:rPr lang="ar-IQ" sz="3200" dirty="0" smtClean="0">
                <a:solidFill>
                  <a:srgbClr val="FF0000"/>
                </a:solidFill>
              </a:rPr>
              <a:t>5) </a:t>
            </a:r>
            <a:r>
              <a:rPr lang="ar-SA" sz="3200" dirty="0" smtClean="0"/>
              <a:t>يمكن تحديد عدد اللاعبين الذين يطلب من الفرد اختيارهم أو رفضهم .</a:t>
            </a:r>
            <a:r>
              <a:rPr lang="en-US" sz="3200" dirty="0" smtClean="0"/>
              <a:t/>
            </a:r>
            <a:br>
              <a:rPr lang="en-US" sz="3200" dirty="0" smtClean="0"/>
            </a:br>
            <a:endParaRPr lang="ar-SA" sz="3200" dirty="0"/>
          </a:p>
        </p:txBody>
      </p:sp>
    </p:spTree>
  </p:cSld>
  <p:clrMapOvr>
    <a:masterClrMapping/>
  </p:clrMapOvr>
  <p:transition spd="slow">
    <p:newsflash/>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rmAutofit fontScale="90000"/>
          </a:bodyPr>
          <a:lstStyle/>
          <a:p>
            <a:r>
              <a:rPr lang="ar-SA" b="1" u="sng" dirty="0" smtClean="0"/>
              <a:t>العلاقات الاجتماعية وأسس تنظيمه</a:t>
            </a:r>
            <a:r>
              <a:rPr lang="ar-IQ" b="1" u="sng" dirty="0" smtClean="0"/>
              <a:t>ا</a:t>
            </a:r>
            <a:r>
              <a:rPr lang="en-US" dirty="0" smtClean="0"/>
              <a:t/>
            </a:r>
            <a:br>
              <a:rPr lang="en-US" dirty="0" smtClean="0"/>
            </a:br>
            <a:r>
              <a:rPr lang="ar-SA" dirty="0" smtClean="0"/>
              <a:t>    العلاقـة الاجتماعيـة هـي أي اتصال </a:t>
            </a:r>
            <a:r>
              <a:rPr lang="ar-SA" dirty="0" err="1" smtClean="0"/>
              <a:t>او</a:t>
            </a:r>
            <a:r>
              <a:rPr lang="ar-SA" dirty="0" smtClean="0"/>
              <a:t> تفاعل يقع بين شخصين </a:t>
            </a:r>
            <a:r>
              <a:rPr lang="ar-SA" dirty="0" err="1" smtClean="0"/>
              <a:t>او</a:t>
            </a:r>
            <a:r>
              <a:rPr lang="ar-SA" dirty="0" smtClean="0"/>
              <a:t> أكثر يمثلون مراكز اجتماعية متساوية </a:t>
            </a:r>
            <a:r>
              <a:rPr lang="ar-SA" dirty="0" err="1" smtClean="0"/>
              <a:t>او</a:t>
            </a:r>
            <a:r>
              <a:rPr lang="ar-SA" dirty="0" smtClean="0"/>
              <a:t> متباينة من ناحية المستوى، ويهدف هذا الاتصال </a:t>
            </a:r>
            <a:r>
              <a:rPr lang="ar-SA" dirty="0" err="1" smtClean="0"/>
              <a:t>او</a:t>
            </a:r>
            <a:r>
              <a:rPr lang="ar-SA" dirty="0" smtClean="0"/>
              <a:t> التفاعل تحقيق الأغراض الأساسية للإفراد الذين يدخلون في مجالها</a:t>
            </a:r>
            <a:r>
              <a:rPr lang="en-US" dirty="0" smtClean="0"/>
              <a:t>. </a:t>
            </a:r>
            <a:br>
              <a:rPr lang="en-US" dirty="0" smtClean="0"/>
            </a:br>
            <a:r>
              <a:rPr lang="ar-IQ" dirty="0" smtClean="0"/>
              <a:t>   </a:t>
            </a:r>
            <a:r>
              <a:rPr lang="ar-SA" dirty="0" smtClean="0"/>
              <a:t>تعتبر الجماعات الرياضية من </a:t>
            </a:r>
            <a:r>
              <a:rPr lang="ar-SA" dirty="0" err="1" smtClean="0"/>
              <a:t>اهم</a:t>
            </a:r>
            <a:r>
              <a:rPr lang="ar-SA" dirty="0" smtClean="0"/>
              <a:t> النقاط الهمة في </a:t>
            </a:r>
            <a:r>
              <a:rPr lang="ar-SA" dirty="0" err="1" smtClean="0"/>
              <a:t>اعطاء</a:t>
            </a:r>
            <a:r>
              <a:rPr lang="ar-SA" dirty="0" smtClean="0"/>
              <a:t> </a:t>
            </a:r>
            <a:r>
              <a:rPr lang="ar-SA" dirty="0" err="1" smtClean="0"/>
              <a:t>الامكانية</a:t>
            </a:r>
            <a:r>
              <a:rPr lang="ar-SA" dirty="0" smtClean="0"/>
              <a:t> الحقيقية للجماعات الرياضية في </a:t>
            </a:r>
            <a:r>
              <a:rPr lang="ar-SA" dirty="0" err="1" smtClean="0"/>
              <a:t>اداء</a:t>
            </a:r>
            <a:r>
              <a:rPr lang="ar-SA" dirty="0" smtClean="0"/>
              <a:t> مهامها وتحمل مسؤولياتها والتخطيط لأنشطتها سواء </a:t>
            </a:r>
            <a:r>
              <a:rPr lang="ar-SA" dirty="0" err="1" smtClean="0"/>
              <a:t>اكانت</a:t>
            </a:r>
            <a:r>
              <a:rPr lang="ar-SA" dirty="0" smtClean="0"/>
              <a:t> هذه العلاقات كانت بين أفرادها من جهة وبينها وبين الجماعات </a:t>
            </a:r>
            <a:r>
              <a:rPr lang="ar-SA" dirty="0" err="1" smtClean="0"/>
              <a:t>الاخرى</a:t>
            </a:r>
            <a:r>
              <a:rPr lang="ar-SA" dirty="0" smtClean="0"/>
              <a:t> في المجتمع مـن جهـة </a:t>
            </a:r>
            <a:r>
              <a:rPr lang="ar-SA" dirty="0" err="1" smtClean="0"/>
              <a:t>اخرى</a:t>
            </a:r>
            <a:r>
              <a:rPr lang="ar-SA" dirty="0" smtClean="0"/>
              <a:t>.</a:t>
            </a:r>
            <a:endParaRPr lang="ar-S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rmAutofit fontScale="90000"/>
          </a:bodyPr>
          <a:lstStyle/>
          <a:p>
            <a:pPr algn="r"/>
            <a:r>
              <a:rPr lang="ar-SA" sz="3600" dirty="0" smtClean="0"/>
              <a:t> </a:t>
            </a:r>
            <a:r>
              <a:rPr lang="ar-IQ" sz="3600" dirty="0" smtClean="0"/>
              <a:t>* </a:t>
            </a:r>
            <a:r>
              <a:rPr lang="ar-SA" sz="3600" dirty="0" smtClean="0"/>
              <a:t>ففي الجماعات الاجتماعية في المجال الرياضي كالفريق الرياضي مثلاً، هناك أنماط مختلفـة مـن العلاقات الإنسانية القائمة على التعاون والمناقشة والتوافق والصراع ... ومثل هـذه العلاقـات تنطوي على </a:t>
            </a:r>
            <a:r>
              <a:rPr lang="ar-SA" sz="3600" dirty="0" err="1" smtClean="0"/>
              <a:t>افعال</a:t>
            </a:r>
            <a:r>
              <a:rPr lang="ar-SA" sz="3600" dirty="0" smtClean="0"/>
              <a:t> وردود </a:t>
            </a:r>
            <a:r>
              <a:rPr lang="ar-SA" sz="3600" dirty="0" err="1" smtClean="0"/>
              <a:t>افعال</a:t>
            </a:r>
            <a:r>
              <a:rPr lang="ar-SA" sz="3600" dirty="0" smtClean="0"/>
              <a:t> ورموز سلوكية وكلامية متفق عليها وادوار وظيفية واجتماعية يشغلها </a:t>
            </a:r>
            <a:r>
              <a:rPr lang="ar-SA" sz="3600" dirty="0" err="1" smtClean="0"/>
              <a:t>الافراد</a:t>
            </a:r>
            <a:r>
              <a:rPr lang="ar-SA" sz="3600" dirty="0" smtClean="0"/>
              <a:t> الذين يكونون العلاقة </a:t>
            </a:r>
            <a:r>
              <a:rPr lang="ar-SA" sz="3600" dirty="0" err="1" smtClean="0"/>
              <a:t>او</a:t>
            </a:r>
            <a:r>
              <a:rPr lang="ar-SA" sz="3600" dirty="0" smtClean="0"/>
              <a:t> العلاقات الاجتماعية </a:t>
            </a:r>
            <a:r>
              <a:rPr lang="ar-IQ" sz="3600" dirty="0" smtClean="0"/>
              <a:t/>
            </a:r>
            <a:br>
              <a:rPr lang="ar-IQ" sz="3600" dirty="0" smtClean="0"/>
            </a:br>
            <a:r>
              <a:rPr lang="en-US" sz="3600" dirty="0" smtClean="0"/>
              <a:t/>
            </a:r>
            <a:br>
              <a:rPr lang="en-US" sz="3600" dirty="0" smtClean="0"/>
            </a:br>
            <a:r>
              <a:rPr lang="ar-IQ" sz="3600" dirty="0" smtClean="0"/>
              <a:t>   * ويمكن النظر إلى مفهوم العلاقات الاجتماعية من وجهة نظر علماء الاجتماع، </a:t>
            </a:r>
            <a:r>
              <a:rPr lang="ar-SA" sz="3600" dirty="0" smtClean="0"/>
              <a:t>أنها علاقات الاجتماعية نتيجة للتفاعل الاجتماعي، وهذه العلاقات منها ما تكون مباشرة (كالعلاقات بين </a:t>
            </a:r>
            <a:r>
              <a:rPr lang="ar-SA" sz="3600" dirty="0" err="1" smtClean="0"/>
              <a:t>اعضاء</a:t>
            </a:r>
            <a:r>
              <a:rPr lang="ar-SA" sz="3600" dirty="0" smtClean="0"/>
              <a:t> الفريق الرياضي الواحد) ومنها غير المباشرة (كتلـك التي تربط عضو النادي </a:t>
            </a:r>
            <a:r>
              <a:rPr lang="ar-SA" sz="3600" dirty="0" err="1" smtClean="0"/>
              <a:t>الى</a:t>
            </a:r>
            <a:r>
              <a:rPr lang="ar-SA" sz="3600" dirty="0" smtClean="0"/>
              <a:t> رئيس النادي </a:t>
            </a:r>
            <a:r>
              <a:rPr lang="ar-SA" sz="3600" dirty="0" err="1" smtClean="0"/>
              <a:t>او</a:t>
            </a:r>
            <a:r>
              <a:rPr lang="ar-SA" sz="3600" dirty="0" smtClean="0"/>
              <a:t> الهيئة الإدارية للنادي). </a:t>
            </a:r>
            <a:endParaRPr lang="ar-SA" sz="3600"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65</Words>
  <PresentationFormat>عرض على الشاشة (3:4)‏</PresentationFormat>
  <Paragraphs>3</Paragraphs>
  <Slides>3</Slides>
  <Notes>0</Notes>
  <HiddenSlides>0</HiddenSlides>
  <MMClips>0</MMClips>
  <ScaleCrop>false</ScaleCrop>
  <HeadingPairs>
    <vt:vector size="4" baseType="variant">
      <vt:variant>
        <vt:lpstr>سمة</vt:lpstr>
      </vt:variant>
      <vt:variant>
        <vt:i4>1</vt:i4>
      </vt:variant>
      <vt:variant>
        <vt:lpstr>عناوين الشرائح</vt:lpstr>
      </vt:variant>
      <vt:variant>
        <vt:i4>3</vt:i4>
      </vt:variant>
    </vt:vector>
  </HeadingPairs>
  <TitlesOfParts>
    <vt:vector size="4" baseType="lpstr">
      <vt:lpstr>سمة Office</vt:lpstr>
      <vt:lpstr>وهناك شروط يجب توافرها في الاختبار السوسيومتري نلخصها بما يأتي :  1) إجراء الاختبار في جو يطمئن معه أفراد الفريق على عدم إفشاء اختياراتهم أو رفضها . 2) ضرورة تحديد الجماعة التي يمكن للفرد أن يختار أفرادها أو يرفضهم مثل تحديد حدود الجماعة بالفريق الرياضي الواحد . 3) تحديد الموقف الاجتماعي ، فمثلا قد يكون الموقف الاجتماعي بالنسبة للفريق هو اللعب بجوار لاعب معين أو مشاركة اللاعب لزميل آخر في غرفة واحدة في المنافسات الخارجية. 4) من الضروري أن يشعر اللاعبون أن الاختبار له نتائج تعود عليهم بالفائدة . 5) يمكن تحديد عدد اللاعبين الذين يطلب من الفرد اختيارهم أو رفضهم . </vt:lpstr>
      <vt:lpstr>العلاقات الاجتماعية وأسس تنظيمها     العلاقـة الاجتماعيـة هـي أي اتصال او تفاعل يقع بين شخصين او أكثر يمثلون مراكز اجتماعية متساوية او متباينة من ناحية المستوى، ويهدف هذا الاتصال او التفاعل تحقيق الأغراض الأساسية للإفراد الذين يدخلون في مجالها.     تعتبر الجماعات الرياضية من اهم النقاط الهمة في اعطاء الامكانية الحقيقية للجماعات الرياضية في اداء مهامها وتحمل مسؤولياتها والتخطيط لأنشطتها سواء اكانت هذه العلاقات كانت بين أفرادها من جهة وبينها وبين الجماعات الاخرى في المجتمع مـن جهـة اخرى.</vt:lpstr>
      <vt:lpstr> * ففي الجماعات الاجتماعية في المجال الرياضي كالفريق الرياضي مثلاً، هناك أنماط مختلفـة مـن العلاقات الإنسانية القائمة على التعاون والمناقشة والتوافق والصراع ... ومثل هـذه العلاقـات تنطوي على افعال وردود افعال ورموز سلوكية وكلامية متفق عليها وادوار وظيفية واجتماعية يشغلها الافراد الذين يكونون العلاقة او العلاقات الاجتماعية      * ويمكن النظر إلى مفهوم العلاقات الاجتماعية من وجهة نظر علماء الاجتماع، أنها علاقات الاجتماعية نتيجة للتفاعل الاجتماعي، وهذه العلاقات منها ما تكون مباشرة (كالعلاقات بين اعضاء الفريق الرياضي الواحد) ومنها غير المباشرة (كتلـك التي تربط عضو النادي الى رئيس النادي او الهيئة الإدارية للنادي).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وهناك شروط يجب توافرها في الاختبار السوسيومتري نلخصها بما يأتي :  1) إجراء الاختبار في جو يطمئن معه أفراد الفريق على عدم إفشاء اختياراتهم أو رفضها . 2) ضرورة تحديد الجماعة التي يمكن للفرد أن يختار أفرادها أو يرفضهم مثل تحديد حدود الجماعة بالفريق الرياضي الواحد . 3) تحديد الموقف الاجتماعي ، فمثلا قد يكون الموقف الاجتماعي بالنسبة للفريق هو اللعب بجوار لاعب معين أو مشاركة اللاعب لزميل آخر في غرفة واحدة في المنافسات الخارجية. 4) من الضروري أن يشعر اللاعبون أن الاختبار له نتائج تعود عليهم بالفائدة . 5) يمكن تحديد عدد اللاعبين الذين يطلب من الفرد اختيارهم أو رفضهم . </dc:title>
  <dc:creator>HP</dc:creator>
  <cp:lastModifiedBy>DR.Ahmed Saker 2O14</cp:lastModifiedBy>
  <cp:revision>1</cp:revision>
  <dcterms:created xsi:type="dcterms:W3CDTF">2018-12-10T17:52:24Z</dcterms:created>
  <dcterms:modified xsi:type="dcterms:W3CDTF">2018-12-10T18:36:47Z</dcterms:modified>
</cp:coreProperties>
</file>